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03" r:id="rId2"/>
    <p:sldId id="439" r:id="rId3"/>
    <p:sldId id="474" r:id="rId4"/>
    <p:sldId id="403" r:id="rId5"/>
    <p:sldId id="473" r:id="rId6"/>
    <p:sldId id="380" r:id="rId7"/>
    <p:sldId id="382" r:id="rId8"/>
    <p:sldId id="384" r:id="rId9"/>
    <p:sldId id="476" r:id="rId10"/>
    <p:sldId id="378" r:id="rId11"/>
    <p:sldId id="393" r:id="rId12"/>
    <p:sldId id="401" r:id="rId13"/>
    <p:sldId id="396" r:id="rId14"/>
    <p:sldId id="477" r:id="rId15"/>
    <p:sldId id="398" r:id="rId16"/>
    <p:sldId id="478" r:id="rId17"/>
    <p:sldId id="475" r:id="rId18"/>
    <p:sldId id="479" r:id="rId19"/>
    <p:sldId id="4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56224"/>
  </p:normalViewPr>
  <p:slideViewPr>
    <p:cSldViewPr snapToGrid="0" snapToObjects="1">
      <p:cViewPr varScale="1">
        <p:scale>
          <a:sx n="118" d="100"/>
          <a:sy n="118" d="100"/>
        </p:scale>
        <p:origin x="4864" y="208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21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72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1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buNone/>
            </a:pP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91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1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92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18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4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7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e91fc5f9_1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e91fc5f9_1_780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trike="noStrik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18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1e91fc5f9_1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1e91fc5f9_1_79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noStrike" dirty="0"/>
          </a:p>
        </p:txBody>
      </p:sp>
    </p:spTree>
    <p:extLst>
      <p:ext uri="{BB962C8B-B14F-4D97-AF65-F5344CB8AC3E}">
        <p14:creationId xmlns:p14="http://schemas.microsoft.com/office/powerpoint/2010/main" val="221888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1e91fc5f9_1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1e91fc5f9_1_810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noStrike" dirty="0"/>
          </a:p>
        </p:txBody>
      </p:sp>
    </p:spTree>
    <p:extLst>
      <p:ext uri="{BB962C8B-B14F-4D97-AF65-F5344CB8AC3E}">
        <p14:creationId xmlns:p14="http://schemas.microsoft.com/office/powerpoint/2010/main" val="417257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9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F0ACA7A-BB86-6045-AF62-39498A15E568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EC99A-D4B9-E94E-B8CE-A75A91C8E21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89D3-D302-0C4E-8D82-3EE513EDA4F1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BEA1-42B3-F744-8604-8362EB285AF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73CE0-B357-1840-AE72-F1976C567EF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126EA-1412-A64F-AED8-397C16F5FED1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DD33-B697-2B48-8339-3D6B067EF74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A7BF-A340-4845-870E-6D24A6B545A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5" name="Google Shape;265;p1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21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DC43A-EF9C-B64E-8631-60E890585D32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32E4-3F8B-4241-A222-46FED487F71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4DA9-5C1C-8F46-A33D-21E92DEC0AB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B66F-D4D2-E54A-9D1B-B080445EEB0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6CE06-D41F-584C-BC90-98CCC7380D02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CD4B-31E8-B345-94A2-23D8640F1BC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A3ED-69F9-1C4E-9013-07F625CD6D8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9B609B-0C2A-FF41-9363-64ED44857462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12/12/20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392" y="4804013"/>
            <a:ext cx="7772400" cy="17661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Truly "Excel" at Data Analysis and Visualization: An Introduction to the R Programming Language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Daniel Herman</a:t>
            </a:r>
          </a:p>
          <a:p>
            <a:r>
              <a:rPr lang="en-US" sz="2800" b="1" dirty="0"/>
              <a:t>Patrick Mathias</a:t>
            </a:r>
          </a:p>
          <a:p>
            <a:r>
              <a:rPr lang="en-US" sz="2800" b="1" dirty="0"/>
              <a:t>Joseph Rudolf</a:t>
            </a:r>
          </a:p>
          <a:p>
            <a:r>
              <a:rPr lang="en-US" sz="2800" dirty="0"/>
              <a:t>December 13, 2020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2299-64EA-A145-80A6-0478B89A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Sessions</a:t>
            </a:r>
            <a:endParaRPr dirty="0"/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Freeform 12"/>
          <p:cNvSpPr/>
          <p:nvPr/>
        </p:nvSpPr>
        <p:spPr>
          <a:xfrm rot="5400000">
            <a:off x="5630020" y="2155842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4" name="Right Arrow 13"/>
          <p:cNvSpPr/>
          <p:nvPr/>
        </p:nvSpPr>
        <p:spPr>
          <a:xfrm rot="5400000">
            <a:off x="3134904" y="3836636"/>
            <a:ext cx="811032" cy="463563"/>
          </a:xfrm>
          <a:prstGeom prst="rightArrow">
            <a:avLst/>
          </a:pr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6" name="Freeform 15"/>
          <p:cNvSpPr/>
          <p:nvPr/>
        </p:nvSpPr>
        <p:spPr>
          <a:xfrm rot="5400000">
            <a:off x="5630020" y="4054260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6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Setup</a:t>
            </a:r>
          </a:p>
        </p:txBody>
      </p:sp>
      <p:pic>
        <p:nvPicPr>
          <p:cNvPr id="1026" name="Picture 2" descr="First sl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92" y="2209262"/>
            <a:ext cx="3619504" cy="301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om | PortfolioSolutions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659219" y="2158410"/>
            <a:ext cx="2395982" cy="31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487" y="2201298"/>
            <a:ext cx="2342827" cy="302900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23235" y="5472820"/>
            <a:ext cx="9951333" cy="1243354"/>
            <a:chOff x="923235" y="5472820"/>
            <a:chExt cx="9951333" cy="1243354"/>
          </a:xfrm>
        </p:grpSpPr>
        <p:pic>
          <p:nvPicPr>
            <p:cNvPr id="7" name="Picture 6" descr="Free photo: Blank, Business, Computer, Desktop - Free ...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35" y="5472820"/>
              <a:ext cx="1867949" cy="124335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22209" y="5620624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1</a:t>
              </a:r>
            </a:p>
          </p:txBody>
        </p:sp>
        <p:pic>
          <p:nvPicPr>
            <p:cNvPr id="11" name="Picture 10" descr="Free photo: Blank, Business, Computer, Desktop - Free ...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131" y="5472820"/>
              <a:ext cx="1867949" cy="124335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69105" y="5620624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2</a:t>
              </a:r>
            </a:p>
          </p:txBody>
        </p:sp>
        <p:pic>
          <p:nvPicPr>
            <p:cNvPr id="9" name="Picture 8" descr="How to draw a ``bunch of documents'' icon with Tikz? - TeX ...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231" y="5521828"/>
              <a:ext cx="1145337" cy="1145337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8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err="1"/>
              <a:t>Coursebook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390" y="2174665"/>
            <a:ext cx="2342827" cy="30290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0C69C9-31F4-5B45-A001-455BC236BA89}"/>
              </a:ext>
            </a:extLst>
          </p:cNvPr>
          <p:cNvSpPr txBox="1">
            <a:spLocks/>
          </p:cNvSpPr>
          <p:nvPr/>
        </p:nvSpPr>
        <p:spPr>
          <a:xfrm>
            <a:off x="1056227" y="2084832"/>
            <a:ext cx="69201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cs typeface="Arial" panose="020B0604020202020204" pitchFamily="34" charset="0"/>
              </a:rPr>
              <a:t>Print out of all slides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cs typeface="Arial" panose="020B0604020202020204" pitchFamily="34" charset="0"/>
              </a:rPr>
              <a:t>Appendix</a:t>
            </a:r>
          </a:p>
          <a:p>
            <a:pPr marL="746125" lvl="2" indent="-288925">
              <a:buFont typeface="Arial" panose="020B0604020202020204" pitchFamily="34" charset="0"/>
              <a:buChar char="•"/>
            </a:pPr>
            <a:r>
              <a:rPr lang="en-US" sz="3600" dirty="0">
                <a:cs typeface="Arial" panose="020B0604020202020204" pitchFamily="34" charset="0"/>
              </a:rPr>
              <a:t>Cheat Sheets</a:t>
            </a:r>
          </a:p>
          <a:p>
            <a:pPr marL="746125" lvl="2" indent="-288925">
              <a:buFont typeface="Arial" panose="020B0604020202020204" pitchFamily="34" charset="0"/>
              <a:buChar char="•"/>
            </a:pPr>
            <a:r>
              <a:rPr lang="en-US" sz="3600" dirty="0">
                <a:cs typeface="Arial" panose="020B0604020202020204" pitchFamily="34" charset="0"/>
              </a:rPr>
              <a:t>Useful resources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540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Using Zoom </a:t>
            </a:r>
          </a:p>
        </p:txBody>
      </p:sp>
      <p:pic>
        <p:nvPicPr>
          <p:cNvPr id="3" name="Picture 4" descr="Zoom | PortfolioSolution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9629" r="24666" b="16390"/>
          <a:stretch/>
        </p:blipFill>
        <p:spPr bwMode="auto">
          <a:xfrm>
            <a:off x="1849390" y="2477724"/>
            <a:ext cx="2395982" cy="311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FAFB6-FF6F-E44F-8473-FE614FAFB17D}"/>
              </a:ext>
            </a:extLst>
          </p:cNvPr>
          <p:cNvSpPr txBox="1">
            <a:spLocks/>
          </p:cNvSpPr>
          <p:nvPr/>
        </p:nvSpPr>
        <p:spPr>
          <a:xfrm>
            <a:off x="4890837" y="2584504"/>
            <a:ext cx="692016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4800" dirty="0"/>
              <a:t> Participants muted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4800" dirty="0"/>
              <a:t> Chat window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4800" dirty="0"/>
              <a:t> Non-verbal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84070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83CF5-C620-E54B-9C23-EC56BAA0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2A18E-159F-E442-9304-89C38C1F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33"/>
            <a:ext cx="12192000" cy="6796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406DAA-7B9A-CC40-BD8F-1D7E62DAE16E}"/>
              </a:ext>
            </a:extLst>
          </p:cNvPr>
          <p:cNvSpPr/>
          <p:nvPr/>
        </p:nvSpPr>
        <p:spPr>
          <a:xfrm>
            <a:off x="0" y="6126480"/>
            <a:ext cx="8229600" cy="73152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DC0F3-FCD1-AD49-84E8-C53553424BE2}"/>
              </a:ext>
            </a:extLst>
          </p:cNvPr>
          <p:cNvSpPr/>
          <p:nvPr/>
        </p:nvSpPr>
        <p:spPr>
          <a:xfrm>
            <a:off x="8229600" y="30532"/>
            <a:ext cx="3962400" cy="2840683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CA9C88-444A-A04F-8CD7-5BF973DFCAA8}"/>
              </a:ext>
            </a:extLst>
          </p:cNvPr>
          <p:cNvSpPr/>
          <p:nvPr/>
        </p:nvSpPr>
        <p:spPr>
          <a:xfrm>
            <a:off x="8229600" y="2912489"/>
            <a:ext cx="3962400" cy="394551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C0B409-C355-3A47-8F63-1A2C30F5EA10}"/>
              </a:ext>
            </a:extLst>
          </p:cNvPr>
          <p:cNvSpPr txBox="1">
            <a:spLocks/>
          </p:cNvSpPr>
          <p:nvPr/>
        </p:nvSpPr>
        <p:spPr>
          <a:xfrm>
            <a:off x="1024128" y="2084832"/>
            <a:ext cx="10143744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/>
              <a:t> During presentation – Enter your question in the chat, an instructor will respond to the group our direct message you as appropriate.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200" dirty="0"/>
              <a:t> Between sessions – Feel free to unmute yourself and converse with instructors.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55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Who are you?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372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EDA2C6-1787-DD41-8698-A9A00631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Turn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169B706-A9F5-5B45-89EC-80038623C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0432" y="2084832"/>
            <a:ext cx="9997440" cy="3883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Where are you today?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 your name and location in the chat.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851AA4-6801-B44C-8548-948EF824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650D-2A6A-5B47-9FFF-D9AB7E46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Pre-Course Survey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B6183-5D36-F04D-B693-31F55685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6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D189-3DC2-7141-A9DF-E5B0A546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the Course!!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DCC6AC-431C-1D4F-BB48-B2331B83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0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Course Introduction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993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Course Goals</a:t>
            </a:r>
          </a:p>
          <a:p>
            <a:endParaRPr lang="en-US" sz="4000" dirty="0"/>
          </a:p>
          <a:p>
            <a:pPr marL="514350" indent="-514350">
              <a:buAutoNum type="arabicPeriod"/>
            </a:pPr>
            <a:r>
              <a:rPr lang="en-US" sz="3200" dirty="0"/>
              <a:t>Gain familiarity with the R programming language and RStudio software</a:t>
            </a:r>
          </a:p>
          <a:p>
            <a:pPr marL="514350" indent="-514350">
              <a:buAutoNum type="arabicPeriod"/>
            </a:pPr>
            <a:r>
              <a:rPr lang="en-US" sz="3200" dirty="0"/>
              <a:t>Learn some fundamentals of coding using </a:t>
            </a:r>
            <a:r>
              <a:rPr lang="en-US" sz="3200" dirty="0" err="1"/>
              <a:t>Tidyverse</a:t>
            </a:r>
            <a:r>
              <a:rPr lang="en-US" sz="3200" dirty="0"/>
              <a:t> tools on a clinical data set</a:t>
            </a:r>
          </a:p>
          <a:p>
            <a:pPr marL="514350" indent="-514350">
              <a:buAutoNum type="arabicPeriod"/>
            </a:pPr>
            <a:r>
              <a:rPr lang="en-US" sz="3200" dirty="0"/>
              <a:t>Develop workflows for reproducible data analysis using </a:t>
            </a:r>
            <a:r>
              <a:rPr lang="en-US" sz="3200" dirty="0" err="1"/>
              <a:t>RMarkdown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D30C1-D215-0540-8FC0-FBC5B6F2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6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78798"/>
              </p:ext>
            </p:extLst>
          </p:nvPr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December 13 2020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Session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Instructor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8:30 am - 8:50 am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the Course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Daniel Herman</a:t>
                      </a:r>
                      <a:b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Patrick Mathias</a:t>
                      </a:r>
                      <a:b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Joseph Rudolf 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9:00 am - 9:45 am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Joseph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10:00 am - 10:45 am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Reproducible Reporting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Patrick Mathias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11:00 am - 11:00 am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Data Visualization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Joseph Rudolf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  <a:latin typeface="+mn-lt"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12:30 pm - 1:15 pm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Data Slicing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Patrick Mathias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1:30 pm - 2:15 pm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Data Transformation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Daniel Herman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2:30 pm - 3:15 pm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Statistical Analysis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Daniel Herman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0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Who are we?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767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>
            <a:spLocks noGrp="1"/>
          </p:cNvSpPr>
          <p:nvPr>
            <p:ph type="title"/>
          </p:nvPr>
        </p:nvSpPr>
        <p:spPr>
          <a:xfrm>
            <a:off x="893852" y="827893"/>
            <a:ext cx="502338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34343"/>
                </a:solidFill>
              </a:rPr>
              <a:t>Daniel Herman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434343"/>
                </a:solidFill>
              </a:rPr>
              <a:t>Assistant Professor of Pathology and Laboratory Medicine</a:t>
            </a:r>
            <a:endParaRPr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434343"/>
                </a:solidFill>
              </a:rPr>
              <a:t>University of Pennsylvania Perelman School of Medicine</a:t>
            </a:r>
            <a:endParaRPr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434343"/>
                </a:solidFill>
              </a:rPr>
              <a:t>Director, Endocrinology Laboratory</a:t>
            </a:r>
            <a:endParaRPr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Hospital of the University of Pennsylvania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44" y="1043940"/>
            <a:ext cx="4077123" cy="40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1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757742" y="827893"/>
            <a:ext cx="5313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34343"/>
                </a:solidFill>
              </a:rPr>
              <a:t>Patrick Mathias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434343"/>
                </a:solidFill>
              </a:rPr>
              <a:t>Assistant Professor</a:t>
            </a:r>
            <a:r>
              <a:rPr lang="en" dirty="0">
                <a:solidFill>
                  <a:srgbClr val="434343"/>
                </a:solidFill>
              </a:rPr>
              <a:t>, </a:t>
            </a:r>
            <a:r>
              <a:rPr lang="en" sz="2400" dirty="0">
                <a:solidFill>
                  <a:srgbClr val="434343"/>
                </a:solidFill>
              </a:rPr>
              <a:t>Department of Laboratory Medicine </a:t>
            </a:r>
            <a:endParaRPr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solidFill>
                  <a:srgbClr val="434343"/>
                </a:solidFill>
              </a:rPr>
              <a:t>University of Washington </a:t>
            </a:r>
            <a:r>
              <a:rPr lang="en" dirty="0">
                <a:solidFill>
                  <a:srgbClr val="434343"/>
                </a:solidFill>
              </a:rPr>
              <a:t>School of Medicine</a:t>
            </a:r>
            <a:endParaRPr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Associate Medical Director, Laboratory Medicine Informatics 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75" y="718356"/>
            <a:ext cx="3364312" cy="440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815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>
            <a:spLocks noGrp="1"/>
          </p:cNvSpPr>
          <p:nvPr>
            <p:ph type="title"/>
          </p:nvPr>
        </p:nvSpPr>
        <p:spPr>
          <a:xfrm>
            <a:off x="744876" y="827893"/>
            <a:ext cx="5172356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34343"/>
                </a:solidFill>
              </a:rPr>
              <a:t>Joseph Rudolf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22" name="Google Shape;322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67" dirty="0">
                <a:solidFill>
                  <a:srgbClr val="434343"/>
                </a:solidFill>
              </a:rPr>
              <a:t>Assistant Professor, Department of Pathology, University of Utah Medical School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67" dirty="0">
              <a:solidFill>
                <a:srgbClr val="434343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67" dirty="0">
                <a:solidFill>
                  <a:srgbClr val="434343"/>
                </a:solidFill>
              </a:rPr>
              <a:t>Medical Director, Automated Core Laboratory, ARUP Laboratories</a:t>
            </a:r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sz="1867"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400" dirty="0">
              <a:solidFill>
                <a:srgbClr val="434343"/>
              </a:solidFill>
            </a:endParaRPr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713" y="866001"/>
            <a:ext cx="3791418" cy="44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684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Workshop Workflow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55382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DA MGH 2018 Template" id="{EDF309EF-84D3-1348-B69F-FB3BCAEF6D5D}" vid="{E8ADBC31-0938-DF46-B2BA-A65B80794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30843</TotalTime>
  <Words>348</Words>
  <Application>Microsoft Macintosh PowerPoint</Application>
  <PresentationFormat>Widescreen</PresentationFormat>
  <Paragraphs>100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How to Truly "Excel" at Data Analysis and Visualization: An Introduction to the R Programming Language</vt:lpstr>
      <vt:lpstr>Course Introduction </vt:lpstr>
      <vt:lpstr>PowerPoint Presentation</vt:lpstr>
      <vt:lpstr>PowerPoint Presentation</vt:lpstr>
      <vt:lpstr>Who are we? </vt:lpstr>
      <vt:lpstr>Daniel Herman</vt:lpstr>
      <vt:lpstr>Patrick Mathias</vt:lpstr>
      <vt:lpstr>Joseph Rudolf</vt:lpstr>
      <vt:lpstr>Workshop Workflow </vt:lpstr>
      <vt:lpstr>Sessions</vt:lpstr>
      <vt:lpstr>Configuring Your Setup</vt:lpstr>
      <vt:lpstr>Workshop Coursebook</vt:lpstr>
      <vt:lpstr>Using Zoom </vt:lpstr>
      <vt:lpstr>PowerPoint Presentation</vt:lpstr>
      <vt:lpstr>Getting Help</vt:lpstr>
      <vt:lpstr>Who are you? </vt:lpstr>
      <vt:lpstr>Your Turn </vt:lpstr>
      <vt:lpstr>Pre-Course Survey Results</vt:lpstr>
      <vt:lpstr>Time for the Course!!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Clinical Data Analysis with R and RStudio</dc:title>
  <dc:creator>Kadauke, Stephan,M.D.</dc:creator>
  <cp:lastModifiedBy>Rudolf, Joseph</cp:lastModifiedBy>
  <cp:revision>471</cp:revision>
  <cp:lastPrinted>2019-08-01T12:41:37Z</cp:lastPrinted>
  <dcterms:created xsi:type="dcterms:W3CDTF">2018-02-12T18:18:21Z</dcterms:created>
  <dcterms:modified xsi:type="dcterms:W3CDTF">2020-12-13T00:17:59Z</dcterms:modified>
</cp:coreProperties>
</file>